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8"/>
  </p:notesMasterIdLst>
  <p:handoutMasterIdLst>
    <p:handoutMasterId r:id="rId39"/>
  </p:handoutMasterIdLst>
  <p:sldIdLst>
    <p:sldId id="256" r:id="rId2"/>
    <p:sldId id="291" r:id="rId3"/>
    <p:sldId id="292" r:id="rId4"/>
    <p:sldId id="293" r:id="rId5"/>
    <p:sldId id="294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0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B7D2DBB-1603-4051-9789-42485C42E6A3}" type="slidenum">
              <a:t>‹#›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38220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de-DE"/>
          </a:p>
        </p:txBody>
      </p:sp>
      <p:sp>
        <p:nvSpPr>
          <p:cNvPr id="4" name="Kopfzeilenplatzhalt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5" name="Datumsplatzhalter 4"/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4210A8E8-D1E2-48EB-9687-F5A49EEA43A5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192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de-DE" sz="2000" b="0" i="0" u="none" strike="noStrike" kern="1200" cap="none" spc="0" baseline="0">
        <a:solidFill>
          <a:srgbClr val="000000"/>
        </a:solidFill>
        <a:uFillTx/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9333" y="-9334"/>
            <a:ext cx="10109072" cy="7578343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403" y="2650553"/>
            <a:ext cx="6423553" cy="1814743"/>
          </a:xfrm>
        </p:spPr>
        <p:txBody>
          <a:bodyPr anchor="b">
            <a:noAutofit/>
          </a:bodyPr>
          <a:lstStyle>
            <a:lvl1pPr algn="r">
              <a:defRPr sz="5952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403" y="4465295"/>
            <a:ext cx="6423553" cy="120912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15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3751839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2" y="4927788"/>
            <a:ext cx="6997914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6997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13857" y="4003828"/>
            <a:ext cx="5974958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27788"/>
            <a:ext cx="6997915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32156" y="87124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8870" y="3181894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4490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129659"/>
            <a:ext cx="6997915" cy="2861014"/>
          </a:xfrm>
        </p:spPr>
        <p:txBody>
          <a:bodyPr anchor="b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338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32156" y="87124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8870" y="3181894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5175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930" y="671971"/>
            <a:ext cx="6991025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393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280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9572" y="671972"/>
            <a:ext cx="1079072" cy="5788752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2041" y="671972"/>
            <a:ext cx="5727155" cy="578875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84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9942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977208"/>
            <a:ext cx="6997915" cy="2013467"/>
          </a:xfrm>
        </p:spPr>
        <p:txBody>
          <a:bodyPr anchor="b"/>
          <a:lstStyle>
            <a:lvl1pPr algn="l">
              <a:defRPr sz="440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948432"/>
          </a:xfrm>
        </p:spPr>
        <p:txBody>
          <a:bodyPr anchor="t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025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1455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2042" y="2381649"/>
            <a:ext cx="3404426" cy="4277832"/>
          </a:xfrm>
        </p:spPr>
        <p:txBody>
          <a:bodyPr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5529" y="2381651"/>
            <a:ext cx="3404427" cy="4277834"/>
          </a:xfrm>
        </p:spPr>
        <p:txBody>
          <a:bodyPr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8290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041" y="3017307"/>
            <a:ext cx="3407251" cy="364217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62702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62702" y="3017307"/>
            <a:ext cx="3407251" cy="364217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492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4" cy="1455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6270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7579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1651933"/>
            <a:ext cx="3075982" cy="1409272"/>
          </a:xfrm>
        </p:spPr>
        <p:txBody>
          <a:bodyPr anchor="b">
            <a:normAutofit/>
          </a:bodyPr>
          <a:lstStyle>
            <a:lvl1pPr>
              <a:defRPr sz="220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83" y="567610"/>
            <a:ext cx="3732871" cy="609187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3061205"/>
            <a:ext cx="3075982" cy="2848876"/>
          </a:xfrm>
        </p:spPr>
        <p:txBody>
          <a:bodyPr>
            <a:normAutofit/>
          </a:bodyPr>
          <a:lstStyle>
            <a:lvl1pPr marL="0" indent="0">
              <a:buNone/>
              <a:defRPr sz="1543"/>
            </a:lvl1pPr>
            <a:lvl2pPr marL="377979" indent="0">
              <a:buNone/>
              <a:defRPr sz="1157"/>
            </a:lvl2pPr>
            <a:lvl3pPr marL="755957" indent="0">
              <a:buNone/>
              <a:defRPr sz="992"/>
            </a:lvl3pPr>
            <a:lvl4pPr marL="1133936" indent="0">
              <a:buNone/>
              <a:defRPr sz="827"/>
            </a:lvl4pPr>
            <a:lvl5pPr marL="1511915" indent="0">
              <a:buNone/>
              <a:defRPr sz="827"/>
            </a:lvl5pPr>
            <a:lvl6pPr marL="1889893" indent="0">
              <a:buNone/>
              <a:defRPr sz="827"/>
            </a:lvl6pPr>
            <a:lvl7pPr marL="2267872" indent="0">
              <a:buNone/>
              <a:defRPr sz="827"/>
            </a:lvl7pPr>
            <a:lvl8pPr marL="2645851" indent="0">
              <a:buNone/>
              <a:defRPr sz="827"/>
            </a:lvl8pPr>
            <a:lvl9pPr marL="3023829" indent="0">
              <a:buNone/>
              <a:defRPr sz="82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3875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5291772"/>
            <a:ext cx="6997914" cy="624724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2041" y="671971"/>
            <a:ext cx="6997914" cy="4239192"/>
          </a:xfrm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5916496"/>
            <a:ext cx="6997914" cy="742987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6245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9334" y="-9334"/>
            <a:ext cx="10109073" cy="7578343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1651"/>
            <a:ext cx="6997914" cy="4277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58922" y="6659484"/>
            <a:ext cx="75420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041" y="6659484"/>
            <a:ext cx="509650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808" y="6659484"/>
            <a:ext cx="56514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accent1"/>
                </a:solidFill>
              </a:defRPr>
            </a:lvl1pPr>
          </a:lstStyle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2190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hf sldNum="0" hdr="0" dt="0"/>
  <p:txStyles>
    <p:titleStyle>
      <a:lvl1pPr algn="l" defTabSz="503972" rtl="0" eaLnBrk="1" latinLnBrk="0" hangingPunct="1">
        <a:spcBef>
          <a:spcPct val="0"/>
        </a:spcBef>
        <a:buNone/>
        <a:defRPr sz="3968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979" indent="-377979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6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1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490219" y="494617"/>
            <a:ext cx="9072563" cy="1103059"/>
          </a:xfrm>
        </p:spPr>
        <p:txBody>
          <a:bodyPr>
            <a:spAutoFit/>
          </a:bodyPr>
          <a:lstStyle/>
          <a:p>
            <a:pPr lvl="0" algn="ctr">
              <a:buNone/>
            </a:pPr>
            <a:r>
              <a:rPr lang="de-DE" dirty="0"/>
              <a:t>DLVC - Taverne</a:t>
            </a:r>
            <a:br>
              <a:rPr lang="de-DE" dirty="0"/>
            </a:br>
            <a:r>
              <a:rPr lang="de-DE" sz="2400" dirty="0"/>
              <a:t>Rollenspielmanager </a:t>
            </a:r>
            <a:r>
              <a:rPr lang="de-DE" sz="2600" dirty="0" smtClean="0"/>
              <a:t>„</a:t>
            </a:r>
            <a:r>
              <a:rPr lang="de-DE" sz="2600" dirty="0"/>
              <a:t>Die Legenden von Cysteron“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36003" y="2664003"/>
            <a:ext cx="4580997" cy="472391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4"/>
          <p:cNvSpPr txBox="1"/>
          <p:nvPr/>
        </p:nvSpPr>
        <p:spPr>
          <a:xfrm>
            <a:off x="4139187" y="2199964"/>
            <a:ext cx="1801633" cy="317726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    Sommersemester 2015</a:t>
            </a:r>
          </a:p>
        </p:txBody>
      </p:sp>
      <p:sp>
        <p:nvSpPr>
          <p:cNvPr id="5" name="Textfeld 5"/>
          <p:cNvSpPr txBox="1"/>
          <p:nvPr/>
        </p:nvSpPr>
        <p:spPr>
          <a:xfrm>
            <a:off x="4110097" y="1597676"/>
            <a:ext cx="2003803" cy="356330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Vortag </a:t>
            </a: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2. Iteration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1ADEC04-8534-4474-ACD0-1B58EB1B2E37}" type="slidenum">
              <a:t>10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/>
              <a:t>Use Case: Kampf starten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>
              <a:spcAft>
                <a:spcPts val="0"/>
              </a:spcAft>
              <a:buNone/>
            </a:pPr>
            <a:endParaRPr lang="de-DE"/>
          </a:p>
          <a:p>
            <a:pPr lvl="0">
              <a:buNone/>
            </a:pPr>
            <a:endParaRPr lang="de-DE"/>
          </a:p>
        </p:txBody>
      </p:sp>
      <p:sp>
        <p:nvSpPr>
          <p:cNvPr id="7" name="Textfeld 4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pic>
        <p:nvPicPr>
          <p:cNvPr id="8" name="Grafik 9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31" y="2121408"/>
            <a:ext cx="8570972" cy="42428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E0FA0BD-2B0E-4E7C-9E92-BAE097FA9C49}" type="slidenum">
              <a:t>11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 Nicht-Inhaltlich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Sprechen mit Kunde</a:t>
            </a:r>
          </a:p>
          <a:p>
            <a:pPr lvl="0"/>
            <a:r>
              <a:rPr lang="de-DE"/>
              <a:t>Umstellen / Erstellen der Stories auf Basis Use-Cases</a:t>
            </a:r>
          </a:p>
          <a:p>
            <a:pPr lvl="0"/>
            <a:r>
              <a:rPr lang="de-DE"/>
              <a:t>Weitere Tests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CF9854-7D32-4C49-9958-BE263E21F4A1}" type="slidenum">
              <a:t>12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 Nicht-Inhaltlich</a:t>
            </a:r>
          </a:p>
        </p:txBody>
      </p:sp>
      <p:pic>
        <p:nvPicPr>
          <p:cNvPr id="8" name="Grafik 7" descr="ManipuatorTest.jpg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06" y="2123657"/>
            <a:ext cx="8856988" cy="43924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F2B63AF-E1D4-4EF2-A2C4-AA40D78C7F47}" type="slidenum">
              <a:t>13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pic>
        <p:nvPicPr>
          <p:cNvPr id="8" name="Grafik 8" descr="TestResults.jpg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896" y="1043531"/>
            <a:ext cx="7200799" cy="5472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D4A5716-ED5A-404A-8EC6-906C9C195EB8}" type="slidenum">
              <a:t>14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Fertigstellung: Spielgruppenmanager</a:t>
            </a:r>
          </a:p>
          <a:p>
            <a:pPr lvl="0">
              <a:buNone/>
            </a:pPr>
            <a:r>
              <a:rPr lang="de-DE" sz="2800"/>
              <a:t>     - weitere Implementierungen</a:t>
            </a:r>
          </a:p>
          <a:p>
            <a:pPr lvl="0">
              <a:buNone/>
            </a:pPr>
            <a:r>
              <a:rPr lang="de-DE" sz="2800"/>
              <a:t>     - Erweiterung der Datenbank</a:t>
            </a:r>
          </a:p>
          <a:p>
            <a:pPr lvl="0">
              <a:buNone/>
            </a:pPr>
            <a:endParaRPr lang="de-DE"/>
          </a:p>
          <a:p>
            <a:pPr lvl="0">
              <a:buNone/>
            </a:pPr>
            <a:r>
              <a:rPr lang="de-DE"/>
              <a:t>              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1960597-59F5-4A07-B2FD-02C5D8018B15}" type="slidenum">
              <a:t>15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Fertigstellung: Spielgruppenmanager</a:t>
            </a:r>
          </a:p>
          <a:p>
            <a:pPr lvl="0"/>
            <a:r>
              <a:rPr lang="de-DE"/>
              <a:t>Begonnen: Kampfsimulator (Gegnerrunde)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C66DD2C-BC65-4BDE-949A-33BBA799BA5A}" type="slidenum">
              <a:t>16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Fertigstellung: Spielgruppenmanager</a:t>
            </a:r>
          </a:p>
          <a:p>
            <a:pPr lvl="0"/>
            <a:r>
              <a:rPr lang="de-DE"/>
              <a:t>Begonnen: Kampfsimulator (Gegnerrunde)</a:t>
            </a:r>
          </a:p>
          <a:p>
            <a:pPr lvl="0">
              <a:buNone/>
            </a:pPr>
            <a:r>
              <a:rPr lang="de-DE" sz="2800"/>
              <a:t>    - Implementierung von GUIs und Grundfunktionen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EC4C354-2F6C-4EA7-BC13-7AF5C5BB1630}" type="slidenum">
              <a:t>17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Fertigstellung: Spielgruppenmanager</a:t>
            </a:r>
          </a:p>
          <a:p>
            <a:pPr lvl="0"/>
            <a:r>
              <a:rPr lang="de-DE"/>
              <a:t>Begonnen: Kampfsimulator (Gegnerrunde)</a:t>
            </a:r>
          </a:p>
          <a:p>
            <a:pPr lvl="0"/>
            <a:r>
              <a:rPr lang="de-DE"/>
              <a:t>Begonnen: Händler</a:t>
            </a:r>
          </a:p>
          <a:p>
            <a:pPr lvl="0">
              <a:buNone/>
            </a:pPr>
            <a:r>
              <a:rPr lang="de-DE"/>
              <a:t>    - </a:t>
            </a:r>
            <a:r>
              <a:rPr lang="de-DE" sz="2800"/>
              <a:t>Erweiterung der Datenbank</a:t>
            </a:r>
          </a:p>
          <a:p>
            <a:pPr lvl="0">
              <a:buNone/>
            </a:pPr>
            <a:r>
              <a:rPr lang="de-DE" sz="2800"/>
              <a:t>    - Implementierung von GUI und Grundfunktionen</a:t>
            </a:r>
          </a:p>
          <a:p>
            <a:pPr lvl="0">
              <a:buNone/>
            </a:pPr>
            <a:r>
              <a:rPr lang="de-DE" sz="2800"/>
              <a:t>   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C864810-FF16-499D-AB75-AB1FD3D33209}" type="slidenum">
              <a:t>18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Untertitel 1"/>
          <p:cNvSpPr txBox="1">
            <a:spLocks noGrp="1"/>
          </p:cNvSpPr>
          <p:nvPr>
            <p:ph type="subTitle" idx="4294967295"/>
          </p:nvPr>
        </p:nvSpPr>
        <p:spPr>
          <a:xfrm>
            <a:off x="0" y="754063"/>
            <a:ext cx="9072563" cy="5726112"/>
          </a:xfrm>
        </p:spPr>
        <p:txBody>
          <a:bodyPr anchor="ctr" anchorCtr="1">
            <a:spAutoFit/>
          </a:bodyPr>
          <a:lstStyle/>
          <a:p>
            <a:pPr marL="0" lvl="0" indent="0" algn="ctr">
              <a:buNone/>
            </a:pPr>
            <a:r>
              <a:rPr lang="de-DE" sz="4800" b="1"/>
              <a:t>Demo</a:t>
            </a:r>
          </a:p>
        </p:txBody>
      </p:sp>
      <p:sp>
        <p:nvSpPr>
          <p:cNvPr id="6" name="Textfeld 2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Demo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3.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562CB9-0973-461E-AC9F-4454C618D0E1}" type="slidenum">
              <a:t>19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 dirty="0"/>
              <a:t>Iteration 3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 dirty="0"/>
              <a:t>Erweiterung: Kampfsimulator</a:t>
            </a:r>
          </a:p>
          <a:p>
            <a:pPr lvl="0"/>
            <a:r>
              <a:rPr lang="de-DE" dirty="0"/>
              <a:t>Erweiterung: Händler</a:t>
            </a:r>
          </a:p>
          <a:p>
            <a:pPr lvl="0"/>
            <a:r>
              <a:rPr lang="de-DE" dirty="0"/>
              <a:t>Erstellung von Release</a:t>
            </a:r>
          </a:p>
        </p:txBody>
      </p:sp>
      <p:sp>
        <p:nvSpPr>
          <p:cNvPr id="6" name="Textfeld 2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Vorschau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041" y="1750134"/>
            <a:ext cx="6997914" cy="4277834"/>
          </a:xfrm>
        </p:spPr>
        <p:txBody>
          <a:bodyPr>
            <a:normAutofit fontScale="92500" lnSpcReduction="20000"/>
          </a:bodyPr>
          <a:lstStyle/>
          <a:p>
            <a:pPr marL="514350" lvl="0" indent="-514350">
              <a:buAutoNum type="arabicPeriod"/>
            </a:pPr>
            <a:r>
              <a:rPr lang="de-DE" sz="2600" dirty="0"/>
              <a:t>Stand der letzten Iteration</a:t>
            </a:r>
          </a:p>
          <a:p>
            <a:pPr marL="514350" lvl="0" indent="-514350">
              <a:buAutoNum type="arabicPeriod"/>
            </a:pPr>
            <a:r>
              <a:rPr lang="de-DE" sz="2600" dirty="0"/>
              <a:t>Projektdetails</a:t>
            </a:r>
          </a:p>
          <a:p>
            <a:pPr marL="955325" lvl="1" indent="-514350">
              <a:buAutoNum type="arabicPeriod"/>
            </a:pPr>
            <a:r>
              <a:rPr lang="de-DE" sz="2200" dirty="0"/>
              <a:t>Rollenverteilung im Team</a:t>
            </a:r>
          </a:p>
          <a:p>
            <a:pPr marL="955325" lvl="1" indent="-514350">
              <a:buAutoNum type="arabicPeriod"/>
            </a:pPr>
            <a:r>
              <a:rPr lang="de-DE" sz="2200" dirty="0"/>
              <a:t>Entwicklung der Stories</a:t>
            </a:r>
          </a:p>
          <a:p>
            <a:pPr marL="514350" indent="-514350">
              <a:buAutoNum type="arabicPeriod"/>
            </a:pPr>
            <a:r>
              <a:rPr lang="de-DE" sz="2600" dirty="0"/>
              <a:t>Aktueller Stand</a:t>
            </a:r>
          </a:p>
          <a:p>
            <a:pPr marL="955325" lvl="1" indent="-514350">
              <a:buAutoNum type="arabicPeriod"/>
            </a:pPr>
            <a:r>
              <a:rPr lang="de-DE" sz="2380" dirty="0"/>
              <a:t>Inhaltlich</a:t>
            </a:r>
          </a:p>
          <a:p>
            <a:pPr marL="955325" lvl="1" indent="-514350">
              <a:buAutoNum type="arabicPeriod"/>
            </a:pPr>
            <a:r>
              <a:rPr lang="de-DE" sz="2380" dirty="0"/>
              <a:t>Testorientiert</a:t>
            </a:r>
          </a:p>
          <a:p>
            <a:pPr marL="514350" indent="-514350">
              <a:buAutoNum type="arabicPeriod"/>
            </a:pPr>
            <a:r>
              <a:rPr lang="de-DE" sz="2600" dirty="0"/>
              <a:t>Demo</a:t>
            </a:r>
          </a:p>
          <a:p>
            <a:pPr marL="514350" indent="-514350">
              <a:buAutoNum type="arabicPeriod"/>
            </a:pPr>
            <a:r>
              <a:rPr lang="de-DE" sz="2600" dirty="0"/>
              <a:t>Reflektion</a:t>
            </a:r>
          </a:p>
          <a:p>
            <a:pPr marL="514350" indent="-514350">
              <a:buAutoNum type="arabicPeriod"/>
            </a:pPr>
            <a:r>
              <a:rPr lang="de-DE" sz="2600" dirty="0"/>
              <a:t>Fazit</a:t>
            </a:r>
            <a:endParaRPr lang="de-DE" sz="32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214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3D1170-E865-42CD-805A-3003206FD6A0}" type="slidenum">
              <a:t>20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/>
              <a:t>Burn-Down-Chart</a:t>
            </a:r>
          </a:p>
        </p:txBody>
      </p:sp>
      <p:sp>
        <p:nvSpPr>
          <p:cNvPr id="6" name="Textfeld 2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der Planung</a:t>
            </a:r>
          </a:p>
        </p:txBody>
      </p:sp>
      <p:pic>
        <p:nvPicPr>
          <p:cNvPr id="7" name="Grafik 7" descr="BURN_CHART.JPG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799991">
            <a:off x="1151878" y="1835594"/>
            <a:ext cx="7920880" cy="446449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513F179-9704-4239-A8B1-0BDA4BEDFC74}" type="slidenum">
              <a:t>21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/>
              <a:t>Reflektion der Planung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Die Beschreibung der Stories u. Tasks war sehr hilfreich</a:t>
            </a:r>
          </a:p>
          <a:p>
            <a:pPr lvl="0">
              <a:buNone/>
            </a:pPr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der Planung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286BB01-A442-4401-A45B-AA8EA074DB59}" type="slidenum">
              <a:t>22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/>
              <a:t>Reflektion der Planung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Die Beschreibung der Stories u. Tasks war sehr hilfreich</a:t>
            </a:r>
          </a:p>
          <a:p>
            <a:pPr lvl="0"/>
            <a:r>
              <a:rPr lang="de-DE"/>
              <a:t>Einige Tasks dauerten viel kürzer/ länger als geschätzt</a:t>
            </a:r>
          </a:p>
          <a:p>
            <a:pPr lvl="0"/>
            <a:endParaRPr lang="de-DE"/>
          </a:p>
          <a:p>
            <a:pPr lvl="0">
              <a:buNone/>
            </a:pPr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der Planung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6F1797-F49B-4FB4-A713-B3720C7649BF}" type="slidenum">
              <a:t>23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 dirty="0"/>
              <a:t>Reflektion der Planung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Die Beschreibung der Stories u. Tasks war sehr hilfreich</a:t>
            </a:r>
          </a:p>
          <a:p>
            <a:pPr lvl="0"/>
            <a:r>
              <a:rPr lang="de-DE"/>
              <a:t>Einige Tasks dauerten viel kürzer/ länger als geschätzt</a:t>
            </a:r>
          </a:p>
          <a:p>
            <a:pPr lvl="0"/>
            <a:r>
              <a:rPr lang="de-DE"/>
              <a:t>Testen war zeitaufwendig</a:t>
            </a:r>
          </a:p>
          <a:p>
            <a:pPr lvl="0"/>
            <a:endParaRPr lang="de-DE"/>
          </a:p>
          <a:p>
            <a:pPr lvl="0">
              <a:buNone/>
            </a:pPr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der Planung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CF92441-98A7-48F7-B6D9-7361C9B19AD0}" type="slidenum">
              <a:t>24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/>
              <a:t>Reflektion der Planung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Die Beschreibung der Stories u. Tasks war sehr hilfreich</a:t>
            </a:r>
          </a:p>
          <a:p>
            <a:pPr lvl="0"/>
            <a:r>
              <a:rPr lang="de-DE"/>
              <a:t>Einige Tasks dauerten viel kürzer/ länger als geschätzt</a:t>
            </a:r>
          </a:p>
          <a:p>
            <a:pPr lvl="0"/>
            <a:r>
              <a:rPr lang="de-DE"/>
              <a:t>Testen war zeitaufwendig</a:t>
            </a:r>
          </a:p>
          <a:p>
            <a:pPr lvl="0"/>
            <a:r>
              <a:rPr lang="de-DE"/>
              <a:t>Arbeit an unabhängige Stories</a:t>
            </a:r>
          </a:p>
          <a:p>
            <a:pPr lvl="0">
              <a:buNone/>
            </a:pPr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der Planung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E7E393-FF49-4BA1-A40E-AAF7895E0D6C}" type="slidenum">
              <a:t>25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/>
              <a:t>Reflektion der Planung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Die Beschreibung der Stories u. Tasks war sehr hilfreich</a:t>
            </a:r>
          </a:p>
          <a:p>
            <a:pPr lvl="0"/>
            <a:r>
              <a:rPr lang="de-DE"/>
              <a:t>Einige Tasks dauerten viel kürzer/ länger als geschätzt</a:t>
            </a:r>
          </a:p>
          <a:p>
            <a:pPr lvl="0"/>
            <a:r>
              <a:rPr lang="de-DE"/>
              <a:t>Testen war zeitaufwendig</a:t>
            </a:r>
          </a:p>
          <a:p>
            <a:pPr lvl="0"/>
            <a:r>
              <a:rPr lang="de-DE"/>
              <a:t>Arbeit an unabhängige Stories</a:t>
            </a:r>
          </a:p>
          <a:p>
            <a:pPr lvl="0"/>
            <a:r>
              <a:rPr lang="de-DE"/>
              <a:t>Konflikte in Git</a:t>
            </a:r>
          </a:p>
          <a:p>
            <a:pPr lvl="0">
              <a:buNone/>
            </a:pPr>
            <a:endParaRPr lang="de-DE"/>
          </a:p>
          <a:p>
            <a:pPr lvl="0">
              <a:buNone/>
            </a:pPr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der Planung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E78616B-FBB4-4966-8DEA-09CA1025B166}" type="slidenum">
              <a:t>26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Reflektion über Teamprozesse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Wir haben uns gegenseitig geholfen</a:t>
            </a:r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über Teamprozesse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67CD1F7-F8D9-495D-98AE-A585CF326458}" type="slidenum">
              <a:t>27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Reflektion über Teamprozesse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Wir haben uns gegenseitig geholfen</a:t>
            </a:r>
          </a:p>
          <a:p>
            <a:pPr lvl="0"/>
            <a:r>
              <a:rPr lang="de-DE"/>
              <a:t>Ideen ausgetauscht</a:t>
            </a:r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über Teamprozesse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E13FDC2-CFB4-48B8-A2CD-BDC66FB8EEC6}" type="slidenum">
              <a:t>28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Reflektion über Teamprozesse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Wir haben uns gegenseitig geholfen</a:t>
            </a:r>
          </a:p>
          <a:p>
            <a:pPr lvl="0"/>
            <a:r>
              <a:rPr lang="de-DE"/>
              <a:t>Ideen ausgetauscht</a:t>
            </a:r>
          </a:p>
          <a:p>
            <a:pPr lvl="0"/>
            <a:r>
              <a:rPr lang="de-DE"/>
              <a:t>Geübt, ein guter Zuhörer zu sein</a:t>
            </a:r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über Teamprozesse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7C20144-FDF0-4EAB-A539-A940A5004015}" type="slidenum">
              <a:t>29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Reflektion über Teamprozesse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Wir haben uns gegenseitig geholfen</a:t>
            </a:r>
          </a:p>
          <a:p>
            <a:pPr lvl="0"/>
            <a:r>
              <a:rPr lang="de-DE"/>
              <a:t>Ideen ausgetauscht</a:t>
            </a:r>
          </a:p>
          <a:p>
            <a:pPr lvl="0"/>
            <a:r>
              <a:rPr lang="de-DE"/>
              <a:t>Geübt, ein guter Zuhörer zu sein</a:t>
            </a:r>
          </a:p>
          <a:p>
            <a:pPr lvl="0"/>
            <a:r>
              <a:rPr lang="de-DE"/>
              <a:t>Geduld haben!</a:t>
            </a:r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über Teamprozesse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Stand nach der 2. Iteration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SzPct val="100000"/>
              <a:buFont typeface="Calibri"/>
              <a:buAutoNum type="arabicPeriod"/>
            </a:pPr>
            <a:r>
              <a:rPr lang="de-DE" dirty="0"/>
              <a:t>Spielgruppenmanager</a:t>
            </a:r>
          </a:p>
          <a:p>
            <a:pPr marL="955325" lvl="1" indent="-514350">
              <a:buSzPct val="100000"/>
              <a:buFont typeface="Calibri"/>
              <a:buAutoNum type="arabicPeriod"/>
            </a:pPr>
            <a:r>
              <a:rPr lang="de-DE" dirty="0"/>
              <a:t>Erweiterung der Datenbank</a:t>
            </a:r>
          </a:p>
          <a:p>
            <a:pPr marL="514350" lvl="0" indent="-514350">
              <a:buSzPct val="100000"/>
              <a:buFont typeface="Calibri"/>
              <a:buAutoNum type="arabicPeriod"/>
            </a:pPr>
            <a:r>
              <a:rPr lang="de-DE" dirty="0"/>
              <a:t>Kampfsimulator: Gegnerrunde</a:t>
            </a:r>
          </a:p>
          <a:p>
            <a:pPr marL="955325" lvl="1" indent="-514350">
              <a:buSzPct val="100000"/>
              <a:buFont typeface="Calibri"/>
              <a:buAutoNum type="arabicPeriod"/>
            </a:pPr>
            <a:r>
              <a:rPr lang="de-DE" dirty="0"/>
              <a:t>Gui Designed</a:t>
            </a:r>
          </a:p>
          <a:p>
            <a:pPr marL="955325" lvl="1" indent="-514350">
              <a:buSzPct val="100000"/>
              <a:buFont typeface="Calibri"/>
              <a:buAutoNum type="arabicPeriod"/>
            </a:pPr>
            <a:r>
              <a:rPr lang="de-DE" dirty="0"/>
              <a:t>Bereitstellen der Grundfunktionen</a:t>
            </a:r>
          </a:p>
          <a:p>
            <a:pPr marL="514350" lvl="0" indent="-514350">
              <a:buSzPct val="100000"/>
              <a:buFont typeface="Calibri"/>
              <a:buAutoNum type="arabicPeriod"/>
            </a:pPr>
            <a:r>
              <a:rPr lang="de-DE" dirty="0"/>
              <a:t>Händler: Einfache Gegenstände</a:t>
            </a:r>
          </a:p>
          <a:p>
            <a:pPr marL="955325" lvl="1" indent="-514350">
              <a:buSzPct val="100000"/>
              <a:buFont typeface="Calibri"/>
              <a:buAutoNum type="arabicPeriod"/>
            </a:pPr>
            <a:r>
              <a:rPr lang="de-DE" dirty="0"/>
              <a:t>Design der GUI</a:t>
            </a:r>
          </a:p>
          <a:p>
            <a:pPr marL="955325" lvl="1" indent="-514350">
              <a:buSzPct val="100000"/>
              <a:buFont typeface="Calibri"/>
              <a:buAutoNum type="arabicPeriod"/>
            </a:pPr>
            <a:r>
              <a:rPr lang="de-DE" dirty="0"/>
              <a:t>Erweiterung der Datenbank</a:t>
            </a:r>
          </a:p>
          <a:p>
            <a:pPr marL="955325" lvl="1" indent="-514350">
              <a:buSzPct val="100000"/>
              <a:buFont typeface="Calibri"/>
              <a:buAutoNum type="arabicPeriod"/>
            </a:pPr>
            <a:r>
              <a:rPr lang="de-DE" dirty="0"/>
              <a:t>Bereitstellen der </a:t>
            </a:r>
            <a:r>
              <a:rPr lang="de-DE" dirty="0" smtClean="0"/>
              <a:t>Grundfunktionen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59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74A054F-C40F-40E1-833C-2B80E74A6DB3}" type="slidenum">
              <a:t>30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Zustand am Ende der Iteration</a:t>
            </a:r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Fazit</a:t>
            </a:r>
          </a:p>
        </p:txBody>
      </p:sp>
      <p:pic>
        <p:nvPicPr>
          <p:cNvPr id="8" name="Grafik 7" descr="IMG_0715.JPG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799991">
            <a:off x="575760" y="2051603"/>
            <a:ext cx="8784979" cy="43204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B2867F-263E-425B-8526-E54CE4930CD4}" type="slidenum">
              <a:t>31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Fazit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Erweiterung der Funktionalität</a:t>
            </a:r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Fazit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E3D51E-37AF-4097-99E2-1374C39023D6}" type="slidenum">
              <a:t>32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Fazit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Erweiterung der Funktionalität</a:t>
            </a:r>
          </a:p>
          <a:p>
            <a:pPr lvl="0"/>
            <a:r>
              <a:rPr lang="de-DE"/>
              <a:t>Sehr gute Zusammenarbeit</a:t>
            </a:r>
          </a:p>
          <a:p>
            <a:pPr lvl="0">
              <a:buNone/>
            </a:pPr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Fazit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399CE2F-1F93-4F67-825B-30F724A1B12A}" type="slidenum">
              <a:t>33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Fazit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Erweiterung der Funktionalität</a:t>
            </a:r>
          </a:p>
          <a:p>
            <a:pPr lvl="0"/>
            <a:r>
              <a:rPr lang="de-DE"/>
              <a:t>Sehr gute Zusammenarbeit</a:t>
            </a:r>
          </a:p>
          <a:p>
            <a:pPr lvl="0"/>
            <a:r>
              <a:rPr lang="de-DE"/>
              <a:t>Wir haben gelernt Arbeitsschritte besser zu gliedern</a:t>
            </a:r>
          </a:p>
          <a:p>
            <a:pPr lvl="0">
              <a:buNone/>
            </a:pPr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Fazit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6B4492B-65C8-48DF-B65F-3DE2DD35E2E1}" type="slidenum">
              <a:t>34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Fazit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Erweiterung der Funktionalität</a:t>
            </a:r>
          </a:p>
          <a:p>
            <a:pPr lvl="0"/>
            <a:r>
              <a:rPr lang="de-DE"/>
              <a:t>Sehr gute Zusammenarbeit</a:t>
            </a:r>
          </a:p>
          <a:p>
            <a:pPr lvl="0"/>
            <a:r>
              <a:rPr lang="de-DE"/>
              <a:t>Wir haben gelernt Arbeitsschritte besser zu gliedern</a:t>
            </a:r>
          </a:p>
          <a:p>
            <a:pPr lvl="0"/>
            <a:r>
              <a:rPr lang="de-DE"/>
              <a:t>Zielorientiert gearbeitet</a:t>
            </a:r>
          </a:p>
          <a:p>
            <a:pPr lvl="0">
              <a:buNone/>
            </a:pPr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Fazit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2D79394-8E70-450F-AFFB-81AE29302F2E}" type="slidenum">
              <a:t>35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Fazit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Erweiterung der Funktionalität</a:t>
            </a:r>
          </a:p>
          <a:p>
            <a:pPr lvl="0"/>
            <a:r>
              <a:rPr lang="de-DE"/>
              <a:t>Sehr gute Zusammenarbeit</a:t>
            </a:r>
          </a:p>
          <a:p>
            <a:pPr lvl="0"/>
            <a:r>
              <a:rPr lang="de-DE"/>
              <a:t>Wir haben gelernt Arbeitsschritte besser zu gliedern</a:t>
            </a:r>
          </a:p>
          <a:p>
            <a:pPr lvl="0"/>
            <a:r>
              <a:rPr lang="de-DE"/>
              <a:t>Zielorientiert gearbeitet</a:t>
            </a:r>
          </a:p>
          <a:p>
            <a:pPr lvl="0"/>
            <a:r>
              <a:rPr lang="de-DE"/>
              <a:t>Alle am Ende zufrieden mit dem Ergebnis</a:t>
            </a:r>
          </a:p>
          <a:p>
            <a:pPr lvl="0">
              <a:buNone/>
            </a:pPr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Fazit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04E5556-523F-47A9-8B80-B8A60BD13433}" type="slidenum">
              <a:t>36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>
              <a:buNone/>
            </a:pPr>
            <a:r>
              <a:rPr lang="de-DE" sz="4400" b="1"/>
              <a:t>                               Danke</a:t>
            </a:r>
          </a:p>
          <a:p>
            <a:pPr lvl="0">
              <a:buNone/>
            </a:pPr>
            <a:r>
              <a:rPr lang="de-DE" sz="4400" b="1"/>
              <a:t>                   für eure Aufmerksamkeit!</a:t>
            </a:r>
          </a:p>
        </p:txBody>
      </p:sp>
      <p:sp>
        <p:nvSpPr>
          <p:cNvPr id="7" name="Textfeld 3"/>
          <p:cNvSpPr txBox="1"/>
          <p:nvPr/>
        </p:nvSpPr>
        <p:spPr>
          <a:xfrm>
            <a:off x="4949080" y="287999"/>
            <a:ext cx="181828" cy="317726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8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Rollenverteilung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794197"/>
              </p:ext>
            </p:extLst>
          </p:nvPr>
        </p:nvGraphicFramePr>
        <p:xfrm>
          <a:off x="672041" y="2386005"/>
          <a:ext cx="6997914" cy="3087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8957">
                  <a:extLst>
                    <a:ext uri="{9D8B030D-6E8A-4147-A177-3AD203B41FA5}">
                      <a16:colId xmlns:a16="http://schemas.microsoft.com/office/drawing/2014/main" val="3862575568"/>
                    </a:ext>
                  </a:extLst>
                </a:gridCol>
                <a:gridCol w="3498957">
                  <a:extLst>
                    <a:ext uri="{9D8B030D-6E8A-4147-A177-3AD203B41FA5}">
                      <a16:colId xmlns:a16="http://schemas.microsoft.com/office/drawing/2014/main" val="1301070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Kunde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Hans Klein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299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Teamleiter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Boris Prochnau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315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Nooshin Naghavi</a:t>
                      </a:r>
                    </a:p>
                    <a:p>
                      <a:r>
                        <a:rPr lang="de-DE" dirty="0" smtClean="0"/>
                        <a:t>Britta Heymann</a:t>
                      </a:r>
                    </a:p>
                    <a:p>
                      <a:r>
                        <a:rPr lang="de-DE" dirty="0" smtClean="0"/>
                        <a:t>Andreas Kofer</a:t>
                      </a:r>
                    </a:p>
                    <a:p>
                      <a:r>
                        <a:rPr lang="de-DE" dirty="0" smtClean="0"/>
                        <a:t>Boris Prochnau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82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Dank für: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de-DE" dirty="0" smtClean="0"/>
                        <a:t>Bilder</a:t>
                      </a:r>
                      <a:r>
                        <a:rPr lang="de-DE" baseline="0" dirty="0" smtClean="0"/>
                        <a:t> 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de-DE" baseline="0" dirty="0" smtClean="0"/>
                        <a:t>Grafikdesign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Lea Prochnau</a:t>
                      </a:r>
                    </a:p>
                    <a:p>
                      <a:r>
                        <a:rPr lang="de-DE" dirty="0" smtClean="0"/>
                        <a:t>Sabine Weiß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549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094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Stories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9245953"/>
              </p:ext>
            </p:extLst>
          </p:nvPr>
        </p:nvGraphicFramePr>
        <p:xfrm>
          <a:off x="672041" y="2069555"/>
          <a:ext cx="8326570" cy="4332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721">
                  <a:extLst>
                    <a:ext uri="{9D8B030D-6E8A-4147-A177-3AD203B41FA5}">
                      <a16:colId xmlns:a16="http://schemas.microsoft.com/office/drawing/2014/main" val="367305838"/>
                    </a:ext>
                  </a:extLst>
                </a:gridCol>
                <a:gridCol w="3706238">
                  <a:extLst>
                    <a:ext uri="{9D8B030D-6E8A-4147-A177-3AD203B41FA5}">
                      <a16:colId xmlns:a16="http://schemas.microsoft.com/office/drawing/2014/main" val="2351116656"/>
                    </a:ext>
                  </a:extLst>
                </a:gridCol>
                <a:gridCol w="1186775">
                  <a:extLst>
                    <a:ext uri="{9D8B030D-6E8A-4147-A177-3AD203B41FA5}">
                      <a16:colId xmlns:a16="http://schemas.microsoft.com/office/drawing/2014/main" val="129761542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35237535"/>
                    </a:ext>
                  </a:extLst>
                </a:gridCol>
                <a:gridCol w="1420236">
                  <a:extLst>
                    <a:ext uri="{9D8B030D-6E8A-4147-A177-3AD203B41FA5}">
                      <a16:colId xmlns:a16="http://schemas.microsoft.com/office/drawing/2014/main" val="1296012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Titel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Bausteine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48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74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accent4"/>
                          </a:solidFill>
                        </a:rPr>
                        <a:t>Bugfix</a:t>
                      </a:r>
                      <a:endParaRPr lang="en-US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731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Kampfsimulator : Spielerrunde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67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0070C0"/>
                          </a:solidFill>
                        </a:rPr>
                        <a:t>Code Coverage verbessern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70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Gegnertypen</a:t>
                      </a:r>
                      <a:r>
                        <a:rPr lang="de-DE" baseline="0" dirty="0" smtClean="0"/>
                        <a:t> einführen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4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accent4"/>
                          </a:solidFill>
                        </a:rPr>
                        <a:t>Notificationsystem</a:t>
                      </a:r>
                      <a:r>
                        <a:rPr lang="de-DE" baseline="0" dirty="0" smtClean="0">
                          <a:solidFill>
                            <a:schemeClr val="accent4"/>
                          </a:solidFill>
                        </a:rPr>
                        <a:t> einführen</a:t>
                      </a:r>
                      <a:endParaRPr lang="de-DE" dirty="0" smtClean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0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Organisatorisches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0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Vortrag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49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rgbClr val="0070C0"/>
                          </a:solidFill>
                        </a:rPr>
                        <a:t>Händler</a:t>
                      </a:r>
                      <a:r>
                        <a:rPr lang="de-DE" baseline="0" dirty="0" smtClean="0">
                          <a:solidFill>
                            <a:srgbClr val="0070C0"/>
                          </a:solidFill>
                        </a:rPr>
                        <a:t> Erweiterung</a:t>
                      </a:r>
                      <a:endParaRPr lang="de-DE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460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Feinschliff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390466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914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34D57F2-9AD1-47F6-B660-B97BAEA1AA06}" type="slidenum">
              <a:t>6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 dirty="0"/>
              <a:t>Stories</a:t>
            </a:r>
          </a:p>
        </p:txBody>
      </p:sp>
      <p:sp>
        <p:nvSpPr>
          <p:cNvPr id="6" name="Textfeld 2"/>
          <p:cNvSpPr txBox="1"/>
          <p:nvPr/>
        </p:nvSpPr>
        <p:spPr>
          <a:xfrm>
            <a:off x="7416003" y="863998"/>
            <a:ext cx="1128241" cy="317726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Von 1.Iteration</a:t>
            </a:r>
          </a:p>
        </p:txBody>
      </p:sp>
      <p:sp>
        <p:nvSpPr>
          <p:cNvPr id="7" name="Freihandform 4"/>
          <p:cNvSpPr/>
          <p:nvPr/>
        </p:nvSpPr>
        <p:spPr>
          <a:xfrm>
            <a:off x="7056004" y="863998"/>
            <a:ext cx="287999" cy="28799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79646"/>
          </a:soli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8" name="Textfeld 6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Übersicht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3593E01-822B-49EE-AC25-AFEDCB47AF19}" type="slidenum">
              <a:t>7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 Nicht-Inhaltlich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Sprechen mit Kunde</a:t>
            </a:r>
          </a:p>
          <a:p>
            <a:pPr lvl="0">
              <a:buNone/>
            </a:pP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54C3326-4F5F-4724-8570-6922DD20073C}" type="slidenum">
              <a:t>8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 Nicht-Inhaltlich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Sprechen mit Kunde</a:t>
            </a:r>
          </a:p>
          <a:p>
            <a:pPr lvl="0"/>
            <a:r>
              <a:rPr lang="de-DE"/>
              <a:t>Umstellen / Erstellen der Stories auf Basis von Use-Cases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74232C5-A29E-4694-B5F5-7CDBEECC28A0}" type="slidenum">
              <a:t>9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 Nicht-Inhaltlich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1763713"/>
            <a:ext cx="8869363" cy="4716462"/>
          </a:xfrm>
        </p:spPr>
        <p:txBody>
          <a:bodyPr/>
          <a:lstStyle/>
          <a:p>
            <a:pPr lvl="0">
              <a:buNone/>
            </a:pPr>
            <a:r>
              <a:rPr lang="de-DE"/>
              <a:t>                                            </a:t>
            </a:r>
            <a:r>
              <a:rPr lang="de-DE" sz="4400"/>
              <a:t>Story</a:t>
            </a:r>
          </a:p>
        </p:txBody>
      </p:sp>
      <p:pic>
        <p:nvPicPr>
          <p:cNvPr id="8" name="Grafik 9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27" y="2481068"/>
            <a:ext cx="8863580" cy="418185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360</TotalTime>
  <Words>1097</Words>
  <Application>Microsoft Office PowerPoint</Application>
  <PresentationFormat>Widescreen</PresentationFormat>
  <Paragraphs>324</Paragraphs>
  <Slides>36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Calibri</vt:lpstr>
      <vt:lpstr>DejaVu Sans</vt:lpstr>
      <vt:lpstr>Liberation Sans</vt:lpstr>
      <vt:lpstr>Liberation Serif</vt:lpstr>
      <vt:lpstr>Lohit Hindi</vt:lpstr>
      <vt:lpstr>Trebuchet MS</vt:lpstr>
      <vt:lpstr>WenQuanYi Micro Hei</vt:lpstr>
      <vt:lpstr>Wingdings 3</vt:lpstr>
      <vt:lpstr>Facet</vt:lpstr>
      <vt:lpstr>DLVC - Taverne Rollenspielmanager „Die Legenden von Cysteron“</vt:lpstr>
      <vt:lpstr>Inhalt</vt:lpstr>
      <vt:lpstr>Der Stand nach der 2. Iteration</vt:lpstr>
      <vt:lpstr>Rollenverteilung</vt:lpstr>
      <vt:lpstr>Stories</vt:lpstr>
      <vt:lpstr>Stories</vt:lpstr>
      <vt:lpstr>Fortschritt:  Nicht-Inhaltlich</vt:lpstr>
      <vt:lpstr>Fortschritt:  Nicht-Inhaltlich</vt:lpstr>
      <vt:lpstr>Fortschritt:  Nicht-Inhaltlich</vt:lpstr>
      <vt:lpstr>Use Case: Kampf starten</vt:lpstr>
      <vt:lpstr>Fortschritt:  Nicht-Inhaltlich</vt:lpstr>
      <vt:lpstr>Fortschritt:  Nicht-Inhaltlich</vt:lpstr>
      <vt:lpstr>PowerPoint Presentation</vt:lpstr>
      <vt:lpstr>Fortschritt: Inhaltlich</vt:lpstr>
      <vt:lpstr>Fortschritt: Inhaltlich</vt:lpstr>
      <vt:lpstr>Fortschritt: Inhaltlich</vt:lpstr>
      <vt:lpstr>Fortschritt: Inhaltlich</vt:lpstr>
      <vt:lpstr>PowerPoint Presentation</vt:lpstr>
      <vt:lpstr>Iteration 3</vt:lpstr>
      <vt:lpstr>Burn-Down-Chart</vt:lpstr>
      <vt:lpstr>Reflektion der Planung</vt:lpstr>
      <vt:lpstr>Reflektion der Planung</vt:lpstr>
      <vt:lpstr>Reflektion der Planung</vt:lpstr>
      <vt:lpstr>Reflektion der Planung</vt:lpstr>
      <vt:lpstr>Reflektion der Planung</vt:lpstr>
      <vt:lpstr>Reflektion über Teamprozesse</vt:lpstr>
      <vt:lpstr>Reflektion über Teamprozesse</vt:lpstr>
      <vt:lpstr>Reflektion über Teamprozesse</vt:lpstr>
      <vt:lpstr>Reflektion über Teamprozesse</vt:lpstr>
      <vt:lpstr>Zustand am Ende der Iteration</vt:lpstr>
      <vt:lpstr>Fazit</vt:lpstr>
      <vt:lpstr>Fazit</vt:lpstr>
      <vt:lpstr>Fazit</vt:lpstr>
      <vt:lpstr>Fazit</vt:lpstr>
      <vt:lpstr>Fazit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Rollenspielmanager für „Die Legenden von Cysteron“</dc:title>
  <dc:creator>Britta Heymann</dc:creator>
  <cp:lastModifiedBy>Boris Prochnau</cp:lastModifiedBy>
  <cp:revision>269</cp:revision>
  <dcterms:created xsi:type="dcterms:W3CDTF">2015-04-21T17:45:10Z</dcterms:created>
  <dcterms:modified xsi:type="dcterms:W3CDTF">2015-06-12T15:47:36Z</dcterms:modified>
</cp:coreProperties>
</file>